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K2D Bold" panose="020B0604020202020204" charset="-34"/>
      <p:regular r:id="rId20"/>
    </p:embeddedFont>
    <p:embeddedFont>
      <p:font typeface="Open Sans" panose="020B0606030504020204" pitchFamily="34" charset="0"/>
      <p:regular r:id="rId21"/>
    </p:embeddedFont>
    <p:embeddedFont>
      <p:font typeface="Open Sans Bold" panose="020B0806030504020204" charset="0"/>
      <p:regular r:id="rId22"/>
    </p:embeddedFont>
    <p:embeddedFont>
      <p:font typeface="Open Sans Medium" panose="020B0604020202020204" charset="0"/>
      <p:regular r:id="rId23"/>
    </p:embeddedFont>
    <p:embeddedFont>
      <p:font typeface="Open Sans Semi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‹№›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стасіку додати більше інфи про актуальність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59451" y="1484825"/>
            <a:ext cx="2220400" cy="2307050"/>
            <a:chOff x="0" y="0"/>
            <a:chExt cx="2960533" cy="3076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2397" cy="3037967"/>
            </a:xfrm>
            <a:custGeom>
              <a:avLst/>
              <a:gdLst/>
              <a:ahLst/>
              <a:cxnLst/>
              <a:rect l="l" t="t" r="r" b="b"/>
              <a:pathLst>
                <a:path w="2922397" h="303796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0608125" y="6504875"/>
            <a:ext cx="2220400" cy="2307050"/>
            <a:chOff x="0" y="0"/>
            <a:chExt cx="2960533" cy="30760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22397" cy="3037967"/>
            </a:xfrm>
            <a:custGeom>
              <a:avLst/>
              <a:gdLst/>
              <a:ahLst/>
              <a:cxnLst/>
              <a:rect l="l" t="t" r="r" b="b"/>
              <a:pathLst>
                <a:path w="2922397" h="303796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59451" y="3989975"/>
            <a:ext cx="7369074" cy="3668425"/>
            <a:chOff x="0" y="0"/>
            <a:chExt cx="9825432" cy="48912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25432" cy="4891233"/>
            </a:xfrm>
            <a:custGeom>
              <a:avLst/>
              <a:gdLst/>
              <a:ahLst/>
              <a:cxnLst/>
              <a:rect l="l" t="t" r="r" b="b"/>
              <a:pathLst>
                <a:path w="9825432" h="4891233">
                  <a:moveTo>
                    <a:pt x="0" y="0"/>
                  </a:moveTo>
                  <a:lnTo>
                    <a:pt x="9825432" y="0"/>
                  </a:lnTo>
                  <a:lnTo>
                    <a:pt x="9825432" y="4891233"/>
                  </a:lnTo>
                  <a:lnTo>
                    <a:pt x="0" y="4891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00025"/>
              <a:ext cx="9825432" cy="50912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648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Програмна система для агрегації та аналітики криптогаманців. </a:t>
              </a:r>
            </a:p>
            <a:p>
              <a:pPr algn="ctr">
                <a:lnSpc>
                  <a:spcPts val="648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Мобільний застосунок.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Freeform 10"/>
          <p:cNvSpPr/>
          <p:nvPr/>
        </p:nvSpPr>
        <p:spPr>
          <a:xfrm>
            <a:off x="409450" y="341650"/>
            <a:ext cx="4267950" cy="779550"/>
          </a:xfrm>
          <a:custGeom>
            <a:avLst/>
            <a:gdLst/>
            <a:ahLst/>
            <a:cxnLst/>
            <a:rect l="l" t="t" r="r" b="b"/>
            <a:pathLst>
              <a:path w="4267950" h="779550">
                <a:moveTo>
                  <a:pt x="0" y="0"/>
                </a:moveTo>
                <a:lnTo>
                  <a:pt x="4267950" y="0"/>
                </a:lnTo>
                <a:lnTo>
                  <a:pt x="4267950" y="779550"/>
                </a:lnTo>
                <a:lnTo>
                  <a:pt x="0" y="779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r="-1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1" name="Freeform 11"/>
          <p:cNvSpPr/>
          <p:nvPr/>
        </p:nvSpPr>
        <p:spPr>
          <a:xfrm>
            <a:off x="14137008" y="341650"/>
            <a:ext cx="3849842" cy="878350"/>
          </a:xfrm>
          <a:custGeom>
            <a:avLst/>
            <a:gdLst/>
            <a:ahLst/>
            <a:cxnLst/>
            <a:rect l="l" t="t" r="r" b="b"/>
            <a:pathLst>
              <a:path w="3849842" h="878350">
                <a:moveTo>
                  <a:pt x="0" y="0"/>
                </a:moveTo>
                <a:lnTo>
                  <a:pt x="3849842" y="0"/>
                </a:lnTo>
                <a:lnTo>
                  <a:pt x="3849842" y="878350"/>
                </a:lnTo>
                <a:lnTo>
                  <a:pt x="0" y="878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12" name="Group 12"/>
          <p:cNvGrpSpPr/>
          <p:nvPr/>
        </p:nvGrpSpPr>
        <p:grpSpPr>
          <a:xfrm>
            <a:off x="6569651" y="2467915"/>
            <a:ext cx="4822805" cy="2006958"/>
            <a:chOff x="0" y="0"/>
            <a:chExt cx="6430407" cy="2675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75944" cy="2675944"/>
            </a:xfrm>
            <a:custGeom>
              <a:avLst/>
              <a:gdLst/>
              <a:ahLst/>
              <a:cxnLst/>
              <a:rect l="l" t="t" r="r" b="b"/>
              <a:pathLst>
                <a:path w="2675944" h="2675944">
                  <a:moveTo>
                    <a:pt x="0" y="0"/>
                  </a:moveTo>
                  <a:lnTo>
                    <a:pt x="2675944" y="0"/>
                  </a:lnTo>
                  <a:lnTo>
                    <a:pt x="2675944" y="2675944"/>
                  </a:lnTo>
                  <a:lnTo>
                    <a:pt x="0" y="267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471" t="-6948" r="-7471" b="-7993"/>
              </a:stretch>
            </a:blipFill>
          </p:spPr>
          <p:txBody>
            <a:bodyPr/>
            <a:lstStyle/>
            <a:p>
              <a:endParaRPr lang="uk-U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356504" y="497664"/>
              <a:ext cx="4073903" cy="137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1"/>
                </a:lnSpc>
                <a:spcBef>
                  <a:spcPct val="0"/>
                </a:spcBef>
              </a:pPr>
              <a:r>
                <a:rPr lang="en-US" sz="6172" b="1" u="none" strike="noStrike">
                  <a:solidFill>
                    <a:srgbClr val="000000"/>
                  </a:solidFill>
                  <a:latin typeface="K2D Bold"/>
                  <a:ea typeface="K2D Bold"/>
                  <a:cs typeface="K2D Bold"/>
                  <a:sym typeface="K2D Bold"/>
                </a:rPr>
                <a:t>Cryptic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65023" y="8900979"/>
            <a:ext cx="1275795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Сиротенко Андрій Олександрович, ПЗПІ-21-4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Керівник:  доц. кафедри ПІ Ірина ГРУЗДО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61868" y="8999779"/>
            <a:ext cx="3424982" cy="60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7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 </a:t>
            </a:r>
            <a:r>
              <a:rPr lang="en-US" sz="36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червня</a:t>
            </a: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885116" y="482371"/>
            <a:ext cx="16655945" cy="1306060"/>
            <a:chOff x="0" y="0"/>
            <a:chExt cx="22207927" cy="17414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07928" cy="1741413"/>
            </a:xfrm>
            <a:custGeom>
              <a:avLst/>
              <a:gdLst/>
              <a:ahLst/>
              <a:cxnLst/>
              <a:rect l="l" t="t" r="r" b="b"/>
              <a:pathLst>
                <a:path w="22207928" h="1741413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Інтерфейс користувача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3170087" y="1442700"/>
            <a:ext cx="3723557" cy="8229600"/>
          </a:xfrm>
          <a:custGeom>
            <a:avLst/>
            <a:gdLst/>
            <a:ahLst/>
            <a:cxnLst/>
            <a:rect l="l" t="t" r="r" b="b"/>
            <a:pathLst>
              <a:path w="3723557" h="8229600">
                <a:moveTo>
                  <a:pt x="0" y="0"/>
                </a:moveTo>
                <a:lnTo>
                  <a:pt x="3723557" y="0"/>
                </a:lnTo>
                <a:lnTo>
                  <a:pt x="37235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1400100" y="2802736"/>
            <a:ext cx="10122222" cy="4681528"/>
          </a:xfrm>
          <a:custGeom>
            <a:avLst/>
            <a:gdLst/>
            <a:ahLst/>
            <a:cxnLst/>
            <a:rect l="l" t="t" r="r" b="b"/>
            <a:pathLst>
              <a:path w="10122222" h="4681528">
                <a:moveTo>
                  <a:pt x="0" y="0"/>
                </a:moveTo>
                <a:lnTo>
                  <a:pt x="10122222" y="0"/>
                </a:lnTo>
                <a:lnTo>
                  <a:pt x="10122222" y="4681528"/>
                </a:lnTo>
                <a:lnTo>
                  <a:pt x="0" y="4681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TextBox 10"/>
          <p:cNvSpPr txBox="1"/>
          <p:nvPr/>
        </p:nvSpPr>
        <p:spPr>
          <a:xfrm>
            <a:off x="17647920" y="9615150"/>
            <a:ext cx="64008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1" name="AutoShape 11"/>
          <p:cNvSpPr/>
          <p:nvPr/>
        </p:nvSpPr>
        <p:spPr>
          <a:xfrm>
            <a:off x="885116" y="1769381"/>
            <a:ext cx="9501823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885116" y="482371"/>
            <a:ext cx="16655945" cy="1306060"/>
            <a:chOff x="0" y="0"/>
            <a:chExt cx="22207927" cy="17414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07928" cy="1741413"/>
            </a:xfrm>
            <a:custGeom>
              <a:avLst/>
              <a:gdLst/>
              <a:ahLst/>
              <a:cxnLst/>
              <a:rect l="l" t="t" r="r" b="b"/>
              <a:pathLst>
                <a:path w="22207928" h="1741413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Інтерфейс користувача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885116" y="1769381"/>
            <a:ext cx="9477250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11555427" y="1028700"/>
            <a:ext cx="5334655" cy="8175717"/>
          </a:xfrm>
          <a:custGeom>
            <a:avLst/>
            <a:gdLst/>
            <a:ahLst/>
            <a:cxnLst/>
            <a:rect l="l" t="t" r="r" b="b"/>
            <a:pathLst>
              <a:path w="5334655" h="8175717">
                <a:moveTo>
                  <a:pt x="0" y="0"/>
                </a:moveTo>
                <a:lnTo>
                  <a:pt x="5334655" y="0"/>
                </a:lnTo>
                <a:lnTo>
                  <a:pt x="5334655" y="8175717"/>
                </a:lnTo>
                <a:lnTo>
                  <a:pt x="0" y="8175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Freeform 10"/>
          <p:cNvSpPr/>
          <p:nvPr/>
        </p:nvSpPr>
        <p:spPr>
          <a:xfrm>
            <a:off x="885116" y="2921714"/>
            <a:ext cx="10152962" cy="4683054"/>
          </a:xfrm>
          <a:custGeom>
            <a:avLst/>
            <a:gdLst/>
            <a:ahLst/>
            <a:cxnLst/>
            <a:rect l="l" t="t" r="r" b="b"/>
            <a:pathLst>
              <a:path w="10152962" h="4683054">
                <a:moveTo>
                  <a:pt x="0" y="0"/>
                </a:moveTo>
                <a:lnTo>
                  <a:pt x="10152962" y="0"/>
                </a:lnTo>
                <a:lnTo>
                  <a:pt x="10152962" y="4683053"/>
                </a:lnTo>
                <a:lnTo>
                  <a:pt x="0" y="4683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1" name="TextBox 11"/>
          <p:cNvSpPr txBox="1"/>
          <p:nvPr/>
        </p:nvSpPr>
        <p:spPr>
          <a:xfrm>
            <a:off x="17647920" y="9615150"/>
            <a:ext cx="39540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91944" y="8526600"/>
            <a:ext cx="17041200" cy="1662600"/>
            <a:chOff x="0" y="0"/>
            <a:chExt cx="22721600" cy="221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21601" cy="2216800"/>
            </a:xfrm>
            <a:custGeom>
              <a:avLst/>
              <a:gdLst/>
              <a:ahLst/>
              <a:cxnLst/>
              <a:rect l="l" t="t" r="r" b="b"/>
              <a:pathLst>
                <a:path w="22721601" h="2216800">
                  <a:moveTo>
                    <a:pt x="0" y="0"/>
                  </a:moveTo>
                  <a:lnTo>
                    <a:pt x="22721601" y="0"/>
                  </a:lnTo>
                  <a:lnTo>
                    <a:pt x="22721601" y="2216800"/>
                  </a:lnTo>
                  <a:lnTo>
                    <a:pt x="0" y="221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2721600" cy="22263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68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328036" y="482371"/>
            <a:ext cx="16655945" cy="1306060"/>
            <a:chOff x="0" y="0"/>
            <a:chExt cx="22207927" cy="17414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207928" cy="1741413"/>
            </a:xfrm>
            <a:custGeom>
              <a:avLst/>
              <a:gdLst/>
              <a:ahLst/>
              <a:cxnLst/>
              <a:rect l="l" t="t" r="r" b="b"/>
              <a:pathLst>
                <a:path w="22207928" h="1741413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Приклад реалізації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9721" y="3472398"/>
            <a:ext cx="7325641" cy="1671102"/>
            <a:chOff x="0" y="0"/>
            <a:chExt cx="9767522" cy="22281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67522" cy="2228136"/>
            </a:xfrm>
            <a:custGeom>
              <a:avLst/>
              <a:gdLst/>
              <a:ahLst/>
              <a:cxnLst/>
              <a:rect l="l" t="t" r="r" b="b"/>
              <a:pathLst>
                <a:path w="9767522" h="2228136">
                  <a:moveTo>
                    <a:pt x="0" y="0"/>
                  </a:moveTo>
                  <a:lnTo>
                    <a:pt x="9767522" y="0"/>
                  </a:lnTo>
                  <a:lnTo>
                    <a:pt x="9767522" y="2228136"/>
                  </a:lnTo>
                  <a:lnTo>
                    <a:pt x="0" y="2228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9767522" cy="22281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Приклад реалізації взаємодії різних компонентів застосунку: інтерфейс, провайдер, сервіс 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8788399" y="472939"/>
            <a:ext cx="9341486" cy="9199361"/>
          </a:xfrm>
          <a:custGeom>
            <a:avLst/>
            <a:gdLst/>
            <a:ahLst/>
            <a:cxnLst/>
            <a:rect l="l" t="t" r="r" b="b"/>
            <a:pathLst>
              <a:path w="9341486" h="9199361">
                <a:moveTo>
                  <a:pt x="0" y="0"/>
                </a:moveTo>
                <a:lnTo>
                  <a:pt x="9341486" y="0"/>
                </a:lnTo>
                <a:lnTo>
                  <a:pt x="9341486" y="9199361"/>
                </a:lnTo>
                <a:lnTo>
                  <a:pt x="0" y="9199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5" name="TextBox 15"/>
          <p:cNvSpPr txBox="1"/>
          <p:nvPr/>
        </p:nvSpPr>
        <p:spPr>
          <a:xfrm>
            <a:off x="17647920" y="9615150"/>
            <a:ext cx="64008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329721" y="1788431"/>
            <a:ext cx="7741153" cy="18975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885116" y="482371"/>
            <a:ext cx="16655945" cy="1306060"/>
            <a:chOff x="0" y="0"/>
            <a:chExt cx="22207927" cy="17414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07928" cy="1741413"/>
            </a:xfrm>
            <a:custGeom>
              <a:avLst/>
              <a:gdLst/>
              <a:ahLst/>
              <a:cxnLst/>
              <a:rect l="l" t="t" r="r" b="b"/>
              <a:pathLst>
                <a:path w="22207928" h="1741413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Приклад реалізації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5116" y="3370737"/>
            <a:ext cx="7406622" cy="2166402"/>
            <a:chOff x="0" y="0"/>
            <a:chExt cx="9875496" cy="28885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75497" cy="2888536"/>
            </a:xfrm>
            <a:custGeom>
              <a:avLst/>
              <a:gdLst/>
              <a:ahLst/>
              <a:cxnLst/>
              <a:rect l="l" t="t" r="r" b="b"/>
              <a:pathLst>
                <a:path w="9875497" h="2888536">
                  <a:moveTo>
                    <a:pt x="0" y="0"/>
                  </a:moveTo>
                  <a:lnTo>
                    <a:pt x="9875497" y="0"/>
                  </a:lnTo>
                  <a:lnTo>
                    <a:pt x="9875497" y="2888536"/>
                  </a:lnTo>
                  <a:lnTo>
                    <a:pt x="0" y="2888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9875496" cy="28885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just"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Ініціалізація екзепляру ReownAppKit для забезпечення підключення гаманців</a:t>
              </a:r>
            </a:p>
            <a:p>
              <a:pPr algn="just">
                <a:lnSpc>
                  <a:spcPts val="3960"/>
                </a:lnSpc>
              </a:pPr>
              <a:endPara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85116" y="1788431"/>
            <a:ext cx="7740618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12" name="Freeform 12"/>
          <p:cNvSpPr/>
          <p:nvPr/>
        </p:nvSpPr>
        <p:spPr>
          <a:xfrm>
            <a:off x="9213089" y="258624"/>
            <a:ext cx="8601746" cy="9413676"/>
          </a:xfrm>
          <a:custGeom>
            <a:avLst/>
            <a:gdLst/>
            <a:ahLst/>
            <a:cxnLst/>
            <a:rect l="l" t="t" r="r" b="b"/>
            <a:pathLst>
              <a:path w="8601746" h="9413676">
                <a:moveTo>
                  <a:pt x="0" y="0"/>
                </a:moveTo>
                <a:lnTo>
                  <a:pt x="8601746" y="0"/>
                </a:lnTo>
                <a:lnTo>
                  <a:pt x="8601746" y="9413676"/>
                </a:lnTo>
                <a:lnTo>
                  <a:pt x="0" y="9413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3" name="TextBox 13"/>
          <p:cNvSpPr txBox="1"/>
          <p:nvPr/>
        </p:nvSpPr>
        <p:spPr>
          <a:xfrm>
            <a:off x="17647920" y="9615150"/>
            <a:ext cx="64008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885116" y="482371"/>
            <a:ext cx="16655945" cy="1306060"/>
            <a:chOff x="0" y="0"/>
            <a:chExt cx="22207927" cy="17414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07928" cy="1741413"/>
            </a:xfrm>
            <a:custGeom>
              <a:avLst/>
              <a:gdLst/>
              <a:ahLst/>
              <a:cxnLst/>
              <a:rect l="l" t="t" r="r" b="b"/>
              <a:pathLst>
                <a:path w="22207928" h="1741413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Тестування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885116" y="1788431"/>
            <a:ext cx="4753684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13337090" y="798490"/>
            <a:ext cx="3922210" cy="8502260"/>
          </a:xfrm>
          <a:custGeom>
            <a:avLst/>
            <a:gdLst/>
            <a:ahLst/>
            <a:cxnLst/>
            <a:rect l="l" t="t" r="r" b="b"/>
            <a:pathLst>
              <a:path w="3922210" h="8502260">
                <a:moveTo>
                  <a:pt x="0" y="0"/>
                </a:moveTo>
                <a:lnTo>
                  <a:pt x="3922210" y="0"/>
                </a:lnTo>
                <a:lnTo>
                  <a:pt x="3922210" y="8502260"/>
                </a:lnTo>
                <a:lnTo>
                  <a:pt x="0" y="850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Freeform 10"/>
          <p:cNvSpPr/>
          <p:nvPr/>
        </p:nvSpPr>
        <p:spPr>
          <a:xfrm>
            <a:off x="537850" y="3252567"/>
            <a:ext cx="11301259" cy="5212706"/>
          </a:xfrm>
          <a:custGeom>
            <a:avLst/>
            <a:gdLst/>
            <a:ahLst/>
            <a:cxnLst/>
            <a:rect l="l" t="t" r="r" b="b"/>
            <a:pathLst>
              <a:path w="11301259" h="5212706">
                <a:moveTo>
                  <a:pt x="0" y="0"/>
                </a:moveTo>
                <a:lnTo>
                  <a:pt x="11301259" y="0"/>
                </a:lnTo>
                <a:lnTo>
                  <a:pt x="11301259" y="5212706"/>
                </a:lnTo>
                <a:lnTo>
                  <a:pt x="0" y="5212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1" name="TextBox 11"/>
          <p:cNvSpPr txBox="1"/>
          <p:nvPr/>
        </p:nvSpPr>
        <p:spPr>
          <a:xfrm>
            <a:off x="17647920" y="9615150"/>
            <a:ext cx="64008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85116" y="2008240"/>
            <a:ext cx="633502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Адаптивність інтерфейсу: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11884" y="2008240"/>
            <a:ext cx="287348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Доступність: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885116" y="482371"/>
            <a:ext cx="16655945" cy="1306060"/>
            <a:chOff x="0" y="0"/>
            <a:chExt cx="22207927" cy="17414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07928" cy="1741413"/>
            </a:xfrm>
            <a:custGeom>
              <a:avLst/>
              <a:gdLst/>
              <a:ahLst/>
              <a:cxnLst/>
              <a:rect l="l" t="t" r="r" b="b"/>
              <a:pathLst>
                <a:path w="22207928" h="1741413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Тестування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37850" y="4248150"/>
            <a:ext cx="11063380" cy="1577235"/>
          </a:xfrm>
          <a:custGeom>
            <a:avLst/>
            <a:gdLst/>
            <a:ahLst/>
            <a:cxnLst/>
            <a:rect l="l" t="t" r="r" b="b"/>
            <a:pathLst>
              <a:path w="11063380" h="1577235">
                <a:moveTo>
                  <a:pt x="0" y="0"/>
                </a:moveTo>
                <a:lnTo>
                  <a:pt x="11063380" y="0"/>
                </a:lnTo>
                <a:lnTo>
                  <a:pt x="11063380" y="1577235"/>
                </a:lnTo>
                <a:lnTo>
                  <a:pt x="0" y="1577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94" r="-3294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537850" y="6596910"/>
            <a:ext cx="11301259" cy="1342025"/>
          </a:xfrm>
          <a:custGeom>
            <a:avLst/>
            <a:gdLst/>
            <a:ahLst/>
            <a:cxnLst/>
            <a:rect l="l" t="t" r="r" b="b"/>
            <a:pathLst>
              <a:path w="11301259" h="1342025">
                <a:moveTo>
                  <a:pt x="0" y="0"/>
                </a:moveTo>
                <a:lnTo>
                  <a:pt x="11301259" y="0"/>
                </a:lnTo>
                <a:lnTo>
                  <a:pt x="11301259" y="1342025"/>
                </a:lnTo>
                <a:lnTo>
                  <a:pt x="0" y="1342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TextBox 10"/>
          <p:cNvSpPr txBox="1"/>
          <p:nvPr/>
        </p:nvSpPr>
        <p:spPr>
          <a:xfrm>
            <a:off x="885116" y="2204236"/>
            <a:ext cx="391593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Unit тестування: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850" y="2750821"/>
            <a:ext cx="9837792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Перевірки десеріалізації та роботи з сервером;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Перевірка групування активів для аналітики.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47920" y="9615150"/>
            <a:ext cx="64008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70068" y="2204236"/>
            <a:ext cx="610481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Перевірка продуктивності: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39109" y="2939181"/>
            <a:ext cx="6366730" cy="178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Середній показник FPS - 55;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Споживання пам’яті до 200МБ</a:t>
            </a:r>
          </a:p>
          <a:p>
            <a:pPr algn="l">
              <a:lnSpc>
                <a:spcPts val="4860"/>
              </a:lnSpc>
            </a:pP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85116" y="1788431"/>
            <a:ext cx="4829884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85116" y="482371"/>
            <a:ext cx="9731972" cy="1306060"/>
            <a:chOff x="0" y="0"/>
            <a:chExt cx="12975962" cy="17414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75963" cy="1741413"/>
            </a:xfrm>
            <a:custGeom>
              <a:avLst/>
              <a:gdLst/>
              <a:ahLst/>
              <a:cxnLst/>
              <a:rect l="l" t="t" r="r" b="b"/>
              <a:pathLst>
                <a:path w="12975963" h="1741413">
                  <a:moveTo>
                    <a:pt x="0" y="0"/>
                  </a:moveTo>
                  <a:lnTo>
                    <a:pt x="12975963" y="0"/>
                  </a:lnTo>
                  <a:lnTo>
                    <a:pt x="12975963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2975962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Публікація результатів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Freeform 8"/>
          <p:cNvSpPr/>
          <p:nvPr/>
        </p:nvSpPr>
        <p:spPr>
          <a:xfrm>
            <a:off x="10989050" y="386826"/>
            <a:ext cx="6485292" cy="9182715"/>
          </a:xfrm>
          <a:custGeom>
            <a:avLst/>
            <a:gdLst/>
            <a:ahLst/>
            <a:cxnLst/>
            <a:rect l="l" t="t" r="r" b="b"/>
            <a:pathLst>
              <a:path w="6485292" h="9182715">
                <a:moveTo>
                  <a:pt x="0" y="0"/>
                </a:moveTo>
                <a:lnTo>
                  <a:pt x="6485292" y="0"/>
                </a:lnTo>
                <a:lnTo>
                  <a:pt x="6485292" y="9182715"/>
                </a:lnTo>
                <a:lnTo>
                  <a:pt x="0" y="9182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3876191" y="2018240"/>
            <a:ext cx="5267809" cy="7862402"/>
          </a:xfrm>
          <a:custGeom>
            <a:avLst/>
            <a:gdLst/>
            <a:ahLst/>
            <a:cxnLst/>
            <a:rect l="l" t="t" r="r" b="b"/>
            <a:pathLst>
              <a:path w="5267809" h="7862402">
                <a:moveTo>
                  <a:pt x="0" y="0"/>
                </a:moveTo>
                <a:lnTo>
                  <a:pt x="5267809" y="0"/>
                </a:lnTo>
                <a:lnTo>
                  <a:pt x="5267809" y="7862402"/>
                </a:lnTo>
                <a:lnTo>
                  <a:pt x="0" y="7862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uk-UA"/>
          </a:p>
        </p:txBody>
      </p:sp>
      <p:sp>
        <p:nvSpPr>
          <p:cNvPr id="10" name="TextBox 10"/>
          <p:cNvSpPr txBox="1"/>
          <p:nvPr/>
        </p:nvSpPr>
        <p:spPr>
          <a:xfrm>
            <a:off x="17647920" y="9615150"/>
            <a:ext cx="64008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885116" y="1788431"/>
            <a:ext cx="9301039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85116" y="482371"/>
            <a:ext cx="9731972" cy="1306060"/>
            <a:chOff x="0" y="0"/>
            <a:chExt cx="12975962" cy="17414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75963" cy="1741413"/>
            </a:xfrm>
            <a:custGeom>
              <a:avLst/>
              <a:gdLst/>
              <a:ahLst/>
              <a:cxnLst/>
              <a:rect l="l" t="t" r="r" b="b"/>
              <a:pathLst>
                <a:path w="12975963" h="1741413">
                  <a:moveTo>
                    <a:pt x="0" y="0"/>
                  </a:moveTo>
                  <a:lnTo>
                    <a:pt x="12975963" y="0"/>
                  </a:lnTo>
                  <a:lnTo>
                    <a:pt x="12975963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2975962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Підсумки 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TextBox 8"/>
          <p:cNvSpPr txBox="1"/>
          <p:nvPr/>
        </p:nvSpPr>
        <p:spPr>
          <a:xfrm>
            <a:off x="17647920" y="9615150"/>
            <a:ext cx="64008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7850" y="3288828"/>
            <a:ext cx="14431812" cy="239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Забезпечено масштабованість та безпеку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Створено зручний інтерфейс, що підтримує різні мови та різні пристрої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Реалізовано необхідний функціонал </a:t>
            </a:r>
          </a:p>
          <a:p>
            <a:pPr algn="l">
              <a:lnSpc>
                <a:spcPts val="4860"/>
              </a:lnSpc>
            </a:pPr>
            <a:endParaRPr lang="en-US"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6175" y="2107728"/>
            <a:ext cx="1707246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У ході виконання </a:t>
            </a:r>
            <a:r>
              <a:rPr lang="en-US" sz="33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роботи було спроєктовано, розроблено та протестовано мобільний застосунок "Cryptic" 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885116" y="1788430"/>
            <a:ext cx="3839284" cy="1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12" name="TextBox 12"/>
          <p:cNvSpPr txBox="1"/>
          <p:nvPr/>
        </p:nvSpPr>
        <p:spPr>
          <a:xfrm>
            <a:off x="885116" y="5890014"/>
            <a:ext cx="1707246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Можливості розвитку програмної системи: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7850" y="6471039"/>
            <a:ext cx="11578775" cy="2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601" lvl="1" indent="-329300" algn="l">
              <a:lnSpc>
                <a:spcPts val="4941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інтеграція ШІ для персональних порад;</a:t>
            </a:r>
          </a:p>
          <a:p>
            <a:pPr marL="647700" lvl="1" indent="-323850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Розширення списку мереж, що підтримуються системою;</a:t>
            </a:r>
          </a:p>
          <a:p>
            <a:pPr marL="658601" lvl="1" indent="-329300" algn="l">
              <a:lnSpc>
                <a:spcPts val="4941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Збільшення кількості аналітичних інструментів.</a:t>
            </a:r>
          </a:p>
          <a:p>
            <a:pPr algn="l">
              <a:lnSpc>
                <a:spcPts val="4941"/>
              </a:lnSpc>
            </a:pPr>
            <a:endParaRPr lang="en-US" sz="305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85116" y="482371"/>
            <a:ext cx="8649123" cy="1306060"/>
            <a:chOff x="0" y="0"/>
            <a:chExt cx="11532164" cy="17414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32164" cy="1741413"/>
            </a:xfrm>
            <a:custGeom>
              <a:avLst/>
              <a:gdLst/>
              <a:ahLst/>
              <a:cxnLst/>
              <a:rect l="l" t="t" r="r" b="b"/>
              <a:pathLst>
                <a:path w="11532164" h="1741413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Актуальність роботи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Freeform 8"/>
          <p:cNvSpPr/>
          <p:nvPr/>
        </p:nvSpPr>
        <p:spPr>
          <a:xfrm>
            <a:off x="9791414" y="1361772"/>
            <a:ext cx="7705104" cy="6953857"/>
          </a:xfrm>
          <a:custGeom>
            <a:avLst/>
            <a:gdLst/>
            <a:ahLst/>
            <a:cxnLst/>
            <a:rect l="l" t="t" r="r" b="b"/>
            <a:pathLst>
              <a:path w="7705104" h="6953857">
                <a:moveTo>
                  <a:pt x="0" y="0"/>
                </a:moveTo>
                <a:lnTo>
                  <a:pt x="7705105" y="0"/>
                </a:lnTo>
                <a:lnTo>
                  <a:pt x="7705105" y="6953856"/>
                </a:lnTo>
                <a:lnTo>
                  <a:pt x="0" y="6953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TextBox 9"/>
          <p:cNvSpPr txBox="1"/>
          <p:nvPr/>
        </p:nvSpPr>
        <p:spPr>
          <a:xfrm>
            <a:off x="17902776" y="9607936"/>
            <a:ext cx="385224" cy="58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1282" y="2670810"/>
            <a:ext cx="8635353" cy="422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Зростання частки мобільних застосунків до 13% до 2032 року;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Відсутність уніфікованого рішення;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Збільшення часу, який проводять користувачі за телефоном;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Понад 50 мільйонів активних гаманців щомісяця.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885116" y="1807481"/>
            <a:ext cx="8380791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85116" y="482371"/>
            <a:ext cx="8649123" cy="1306060"/>
            <a:chOff x="0" y="0"/>
            <a:chExt cx="11532164" cy="17414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32164" cy="1741413"/>
            </a:xfrm>
            <a:custGeom>
              <a:avLst/>
              <a:gdLst/>
              <a:ahLst/>
              <a:cxnLst/>
              <a:rect l="l" t="t" r="r" b="b"/>
              <a:pathLst>
                <a:path w="11532164" h="1741413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Мета роботи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885116" y="1801176"/>
            <a:ext cx="10693159" cy="1893575"/>
            <a:chOff x="0" y="0"/>
            <a:chExt cx="14257545" cy="2524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57545" cy="2524766"/>
            </a:xfrm>
            <a:custGeom>
              <a:avLst/>
              <a:gdLst/>
              <a:ahLst/>
              <a:cxnLst/>
              <a:rect l="l" t="t" r="r" b="b"/>
              <a:pathLst>
                <a:path w="14257545" h="2524766">
                  <a:moveTo>
                    <a:pt x="0" y="0"/>
                  </a:moveTo>
                  <a:lnTo>
                    <a:pt x="14257545" y="0"/>
                  </a:lnTo>
                  <a:lnTo>
                    <a:pt x="14257545" y="2524766"/>
                  </a:lnTo>
                  <a:lnTo>
                    <a:pt x="0" y="2524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4257545" cy="252476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440"/>
                </a:lnSpc>
              </a:pPr>
              <a:r>
                <a:rPr lang="en-US" sz="37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Розробити мобільний застосунок програмної системи для агрегації та аналітики криптогаманців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85116" y="1769381"/>
            <a:ext cx="8380791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12" name="Freeform 12"/>
          <p:cNvSpPr/>
          <p:nvPr/>
        </p:nvSpPr>
        <p:spPr>
          <a:xfrm>
            <a:off x="11042103" y="2747963"/>
            <a:ext cx="7053285" cy="6824053"/>
          </a:xfrm>
          <a:custGeom>
            <a:avLst/>
            <a:gdLst/>
            <a:ahLst/>
            <a:cxnLst/>
            <a:rect l="l" t="t" r="r" b="b"/>
            <a:pathLst>
              <a:path w="7053285" h="6824053">
                <a:moveTo>
                  <a:pt x="0" y="0"/>
                </a:moveTo>
                <a:lnTo>
                  <a:pt x="7053285" y="0"/>
                </a:lnTo>
                <a:lnTo>
                  <a:pt x="7053285" y="6824053"/>
                </a:lnTo>
                <a:lnTo>
                  <a:pt x="0" y="6824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3" name="TextBox 13"/>
          <p:cNvSpPr txBox="1"/>
          <p:nvPr/>
        </p:nvSpPr>
        <p:spPr>
          <a:xfrm>
            <a:off x="17902776" y="9615150"/>
            <a:ext cx="38522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5284" y="4918514"/>
            <a:ext cx="9034076" cy="300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just">
              <a:lnSpc>
                <a:spcPts val="486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Моніторинг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активів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користувача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з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різних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гаманців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647703" lvl="1" indent="-323852" algn="just">
              <a:lnSpc>
                <a:spcPts val="486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Об’єднання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гаманців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у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портфоліо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647703" lvl="1" indent="-323852" algn="just">
              <a:lnSpc>
                <a:spcPts val="486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Забезпечення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аналітичної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інформації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647703" lvl="1" indent="-323852" algn="just">
              <a:lnSpc>
                <a:spcPts val="486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Доступний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інтерфейс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5116" y="3895197"/>
            <a:ext cx="9998273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sz="3300" b="1" dirty="0" err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Завдання</a:t>
            </a:r>
            <a:r>
              <a:rPr lang="en-US" sz="3300" b="1" dirty="0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, </a:t>
            </a:r>
            <a:r>
              <a:rPr lang="en-US" sz="3300" b="1" dirty="0" err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які</a:t>
            </a:r>
            <a:r>
              <a:rPr lang="en-US" sz="3300" b="1" dirty="0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повинен</a:t>
            </a:r>
            <a:r>
              <a:rPr lang="en-US" sz="3300" b="1" dirty="0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виконувати</a:t>
            </a:r>
            <a:r>
              <a:rPr lang="en-US" sz="3300" b="1" dirty="0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застосунок</a:t>
            </a:r>
            <a:r>
              <a:rPr lang="en-US" sz="3300" b="1" dirty="0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902776" y="9607936"/>
            <a:ext cx="38522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38854" y="234721"/>
            <a:ext cx="7113995" cy="1306060"/>
            <a:chOff x="0" y="0"/>
            <a:chExt cx="9485327" cy="17414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85327" cy="1741413"/>
            </a:xfrm>
            <a:custGeom>
              <a:avLst/>
              <a:gdLst/>
              <a:ahLst/>
              <a:cxnLst/>
              <a:rect l="l" t="t" r="r" b="b"/>
              <a:pathLst>
                <a:path w="9485327" h="1741413">
                  <a:moveTo>
                    <a:pt x="0" y="0"/>
                  </a:moveTo>
                  <a:lnTo>
                    <a:pt x="9485327" y="0"/>
                  </a:lnTo>
                  <a:lnTo>
                    <a:pt x="9485327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485327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Аналіз проблеми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AutoShape 8"/>
          <p:cNvSpPr/>
          <p:nvPr/>
        </p:nvSpPr>
        <p:spPr>
          <a:xfrm>
            <a:off x="738854" y="1769381"/>
            <a:ext cx="6894989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10415117" y="887751"/>
            <a:ext cx="6844183" cy="8004892"/>
          </a:xfrm>
          <a:custGeom>
            <a:avLst/>
            <a:gdLst/>
            <a:ahLst/>
            <a:cxnLst/>
            <a:rect l="l" t="t" r="r" b="b"/>
            <a:pathLst>
              <a:path w="6844183" h="8004892">
                <a:moveTo>
                  <a:pt x="0" y="0"/>
                </a:moveTo>
                <a:lnTo>
                  <a:pt x="6844183" y="0"/>
                </a:lnTo>
                <a:lnTo>
                  <a:pt x="6844183" y="8004893"/>
                </a:lnTo>
                <a:lnTo>
                  <a:pt x="0" y="8004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TextBox 10"/>
          <p:cNvSpPr txBox="1"/>
          <p:nvPr/>
        </p:nvSpPr>
        <p:spPr>
          <a:xfrm>
            <a:off x="17902776" y="9607936"/>
            <a:ext cx="38522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5116" y="3540261"/>
            <a:ext cx="9131368" cy="245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Відсутність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єдиного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рішення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Високий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поріг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входу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Недостатньо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можливостей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організації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власних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портфоліо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5116" y="2473461"/>
            <a:ext cx="54544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</a:t>
            </a:r>
            <a:r>
              <a:rPr lang="en-US" sz="3300" b="1" u="none" strike="noStrike">
                <a:solidFill>
                  <a:srgbClr val="5454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роблеми користувачів: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02776" y="9607936"/>
            <a:ext cx="38522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85116" y="531488"/>
            <a:ext cx="10258011" cy="1306060"/>
            <a:chOff x="0" y="0"/>
            <a:chExt cx="13677348" cy="17414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77348" cy="1741413"/>
            </a:xfrm>
            <a:custGeom>
              <a:avLst/>
              <a:gdLst/>
              <a:ahLst/>
              <a:cxnLst/>
              <a:rect l="l" t="t" r="r" b="b"/>
              <a:pathLst>
                <a:path w="13677348" h="1741413">
                  <a:moveTo>
                    <a:pt x="0" y="0"/>
                  </a:moveTo>
                  <a:lnTo>
                    <a:pt x="13677348" y="0"/>
                  </a:lnTo>
                  <a:lnTo>
                    <a:pt x="1367734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3677348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Аналіз існуючих рішень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AutoShape 8"/>
          <p:cNvSpPr/>
          <p:nvPr/>
        </p:nvSpPr>
        <p:spPr>
          <a:xfrm>
            <a:off x="885116" y="1769381"/>
            <a:ext cx="9624054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2262350" y="2728106"/>
            <a:ext cx="6061172" cy="1298823"/>
          </a:xfrm>
          <a:custGeom>
            <a:avLst/>
            <a:gdLst/>
            <a:ahLst/>
            <a:cxnLst/>
            <a:rect l="l" t="t" r="r" b="b"/>
            <a:pathLst>
              <a:path w="6061172" h="1298823">
                <a:moveTo>
                  <a:pt x="0" y="0"/>
                </a:moveTo>
                <a:lnTo>
                  <a:pt x="6061172" y="0"/>
                </a:lnTo>
                <a:lnTo>
                  <a:pt x="6061172" y="1298822"/>
                </a:lnTo>
                <a:lnTo>
                  <a:pt x="0" y="1298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Freeform 10"/>
          <p:cNvSpPr/>
          <p:nvPr/>
        </p:nvSpPr>
        <p:spPr>
          <a:xfrm>
            <a:off x="10779857" y="2725738"/>
            <a:ext cx="5310981" cy="1301190"/>
          </a:xfrm>
          <a:custGeom>
            <a:avLst/>
            <a:gdLst/>
            <a:ahLst/>
            <a:cxnLst/>
            <a:rect l="l" t="t" r="r" b="b"/>
            <a:pathLst>
              <a:path w="5310981" h="1301190">
                <a:moveTo>
                  <a:pt x="0" y="0"/>
                </a:moveTo>
                <a:lnTo>
                  <a:pt x="5310980" y="0"/>
                </a:lnTo>
                <a:lnTo>
                  <a:pt x="5310980" y="1301190"/>
                </a:lnTo>
                <a:lnTo>
                  <a:pt x="0" y="1301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1" name="TextBox 11"/>
          <p:cNvSpPr txBox="1"/>
          <p:nvPr/>
        </p:nvSpPr>
        <p:spPr>
          <a:xfrm>
            <a:off x="17902776" y="9607936"/>
            <a:ext cx="38522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0099" y="5489748"/>
            <a:ext cx="9003213" cy="239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Робота з обмеженою кількістю гаманців;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Обмеження безкоштовної версії;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Перевантаження інтерфейсу;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Висока вартість підписки;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" y="4316534"/>
            <a:ext cx="4660344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sz="3300" b="1" dirty="0" err="1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Недоліки</a:t>
            </a:r>
            <a:r>
              <a:rPr lang="en-US" sz="3300" b="1" dirty="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3300" b="1" dirty="0" err="1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конкурентів</a:t>
            </a:r>
            <a:r>
              <a:rPr lang="en-US" sz="3300" b="1" dirty="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84787" y="5489748"/>
            <a:ext cx="9003213" cy="239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Внутрішня екосистема для заощаджень та роботи з активами;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Підтримка роботи та інтеграція з біржами;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Система лояльності користувачів.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03208" y="4244040"/>
            <a:ext cx="4732139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sz="3300" b="1" dirty="0" err="1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Переваги</a:t>
            </a:r>
            <a:r>
              <a:rPr lang="en-US" sz="3300" b="1" dirty="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3300" b="1" dirty="0" err="1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конкурентів</a:t>
            </a:r>
            <a:r>
              <a:rPr lang="en-US" sz="3300" b="1" dirty="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TextBox 5"/>
          <p:cNvSpPr txBox="1"/>
          <p:nvPr/>
        </p:nvSpPr>
        <p:spPr>
          <a:xfrm>
            <a:off x="1774084" y="3145472"/>
            <a:ext cx="9003213" cy="4831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Управління власними портфоліо;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Підключення гаманців;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Аналітичні інструменти;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Перегляд історії транзакцій;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Керування особистим акаунтом;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Перегляд сповіщень;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Зручний, адаптивний та доступний інтерфейс.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85116" y="482371"/>
            <a:ext cx="8649123" cy="1306060"/>
            <a:chOff x="0" y="0"/>
            <a:chExt cx="11532164" cy="17414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32164" cy="1741413"/>
            </a:xfrm>
            <a:custGeom>
              <a:avLst/>
              <a:gdLst/>
              <a:ahLst/>
              <a:cxnLst/>
              <a:rect l="l" t="t" r="r" b="b"/>
              <a:pathLst>
                <a:path w="11532164" h="1741413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Постановка задачі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6441" y="1998244"/>
            <a:ext cx="9572729" cy="1175802"/>
            <a:chOff x="0" y="0"/>
            <a:chExt cx="12763639" cy="15677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63640" cy="1567736"/>
            </a:xfrm>
            <a:custGeom>
              <a:avLst/>
              <a:gdLst/>
              <a:ahLst/>
              <a:cxnLst/>
              <a:rect l="l" t="t" r="r" b="b"/>
              <a:pathLst>
                <a:path w="12763640" h="1567736">
                  <a:moveTo>
                    <a:pt x="0" y="0"/>
                  </a:moveTo>
                  <a:lnTo>
                    <a:pt x="12763640" y="0"/>
                  </a:lnTo>
                  <a:lnTo>
                    <a:pt x="12763640" y="1567736"/>
                  </a:lnTo>
                  <a:lnTo>
                    <a:pt x="0" y="1567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2763639" cy="156773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Розробити мобільний застосунок для програмної системи, що включає: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85116" y="1769381"/>
            <a:ext cx="9624054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13" name="Freeform 13"/>
          <p:cNvSpPr/>
          <p:nvPr/>
        </p:nvSpPr>
        <p:spPr>
          <a:xfrm>
            <a:off x="10143513" y="1359199"/>
            <a:ext cx="7568603" cy="7568603"/>
          </a:xfrm>
          <a:custGeom>
            <a:avLst/>
            <a:gdLst/>
            <a:ahLst/>
            <a:cxnLst/>
            <a:rect l="l" t="t" r="r" b="b"/>
            <a:pathLst>
              <a:path w="7568603" h="7568603">
                <a:moveTo>
                  <a:pt x="0" y="0"/>
                </a:moveTo>
                <a:lnTo>
                  <a:pt x="7568603" y="0"/>
                </a:lnTo>
                <a:lnTo>
                  <a:pt x="7568603" y="7568602"/>
                </a:lnTo>
                <a:lnTo>
                  <a:pt x="0" y="7568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4" name="TextBox 14"/>
          <p:cNvSpPr txBox="1"/>
          <p:nvPr/>
        </p:nvSpPr>
        <p:spPr>
          <a:xfrm>
            <a:off x="17902776" y="9607936"/>
            <a:ext cx="38522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5" name="Group 5"/>
          <p:cNvGrpSpPr/>
          <p:nvPr/>
        </p:nvGrpSpPr>
        <p:grpSpPr>
          <a:xfrm>
            <a:off x="885116" y="482371"/>
            <a:ext cx="17210272" cy="1306060"/>
            <a:chOff x="0" y="0"/>
            <a:chExt cx="22947029" cy="17414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47030" cy="1741413"/>
            </a:xfrm>
            <a:custGeom>
              <a:avLst/>
              <a:gdLst/>
              <a:ahLst/>
              <a:cxnLst/>
              <a:rect l="l" t="t" r="r" b="b"/>
              <a:pathLst>
                <a:path w="22947030" h="1741413">
                  <a:moveTo>
                    <a:pt x="0" y="0"/>
                  </a:moveTo>
                  <a:lnTo>
                    <a:pt x="22947030" y="0"/>
                  </a:lnTo>
                  <a:lnTo>
                    <a:pt x="22947030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2947029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Використані інструменти і технології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392141" y="2936726"/>
            <a:ext cx="3130153" cy="837316"/>
          </a:xfrm>
          <a:custGeom>
            <a:avLst/>
            <a:gdLst/>
            <a:ahLst/>
            <a:cxnLst/>
            <a:rect l="l" t="t" r="r" b="b"/>
            <a:pathLst>
              <a:path w="3130153" h="837316">
                <a:moveTo>
                  <a:pt x="0" y="0"/>
                </a:moveTo>
                <a:lnTo>
                  <a:pt x="3130153" y="0"/>
                </a:lnTo>
                <a:lnTo>
                  <a:pt x="3130153" y="837316"/>
                </a:lnTo>
                <a:lnTo>
                  <a:pt x="0" y="83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8017850" y="4261049"/>
            <a:ext cx="3532106" cy="1301806"/>
          </a:xfrm>
          <a:custGeom>
            <a:avLst/>
            <a:gdLst/>
            <a:ahLst/>
            <a:cxnLst/>
            <a:rect l="l" t="t" r="r" b="b"/>
            <a:pathLst>
              <a:path w="3532106" h="1301806">
                <a:moveTo>
                  <a:pt x="0" y="0"/>
                </a:moveTo>
                <a:lnTo>
                  <a:pt x="3532106" y="0"/>
                </a:lnTo>
                <a:lnTo>
                  <a:pt x="3532106" y="1301806"/>
                </a:lnTo>
                <a:lnTo>
                  <a:pt x="0" y="1301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Freeform 10"/>
          <p:cNvSpPr/>
          <p:nvPr/>
        </p:nvSpPr>
        <p:spPr>
          <a:xfrm>
            <a:off x="885116" y="2732799"/>
            <a:ext cx="3583102" cy="1041243"/>
          </a:xfrm>
          <a:custGeom>
            <a:avLst/>
            <a:gdLst/>
            <a:ahLst/>
            <a:cxnLst/>
            <a:rect l="l" t="t" r="r" b="b"/>
            <a:pathLst>
              <a:path w="3583102" h="1041243">
                <a:moveTo>
                  <a:pt x="0" y="0"/>
                </a:moveTo>
                <a:lnTo>
                  <a:pt x="3583103" y="0"/>
                </a:lnTo>
                <a:lnTo>
                  <a:pt x="3583103" y="1041243"/>
                </a:lnTo>
                <a:lnTo>
                  <a:pt x="0" y="104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1" name="AutoShape 11"/>
          <p:cNvSpPr/>
          <p:nvPr/>
        </p:nvSpPr>
        <p:spPr>
          <a:xfrm flipV="1">
            <a:off x="885116" y="1769381"/>
            <a:ext cx="15011569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12" name="Freeform 12"/>
          <p:cNvSpPr/>
          <p:nvPr/>
        </p:nvSpPr>
        <p:spPr>
          <a:xfrm>
            <a:off x="5028006" y="2732799"/>
            <a:ext cx="3804348" cy="1041243"/>
          </a:xfrm>
          <a:custGeom>
            <a:avLst/>
            <a:gdLst/>
            <a:ahLst/>
            <a:cxnLst/>
            <a:rect l="l" t="t" r="r" b="b"/>
            <a:pathLst>
              <a:path w="3804348" h="1041243">
                <a:moveTo>
                  <a:pt x="0" y="0"/>
                </a:moveTo>
                <a:lnTo>
                  <a:pt x="3804348" y="0"/>
                </a:lnTo>
                <a:lnTo>
                  <a:pt x="3804348" y="1041243"/>
                </a:lnTo>
                <a:lnTo>
                  <a:pt x="0" y="1041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3" name="Freeform 13"/>
          <p:cNvSpPr/>
          <p:nvPr/>
        </p:nvSpPr>
        <p:spPr>
          <a:xfrm>
            <a:off x="13369671" y="2420142"/>
            <a:ext cx="1870484" cy="1870484"/>
          </a:xfrm>
          <a:custGeom>
            <a:avLst/>
            <a:gdLst/>
            <a:ahLst/>
            <a:cxnLst/>
            <a:rect l="l" t="t" r="r" b="b"/>
            <a:pathLst>
              <a:path w="1870484" h="1870484">
                <a:moveTo>
                  <a:pt x="0" y="0"/>
                </a:moveTo>
                <a:lnTo>
                  <a:pt x="1870484" y="0"/>
                </a:lnTo>
                <a:lnTo>
                  <a:pt x="1870484" y="1870484"/>
                </a:lnTo>
                <a:lnTo>
                  <a:pt x="0" y="1870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4" name="Freeform 14"/>
          <p:cNvSpPr/>
          <p:nvPr/>
        </p:nvSpPr>
        <p:spPr>
          <a:xfrm>
            <a:off x="2262350" y="4326098"/>
            <a:ext cx="3023505" cy="967522"/>
          </a:xfrm>
          <a:custGeom>
            <a:avLst/>
            <a:gdLst/>
            <a:ahLst/>
            <a:cxnLst/>
            <a:rect l="l" t="t" r="r" b="b"/>
            <a:pathLst>
              <a:path w="3023505" h="967522">
                <a:moveTo>
                  <a:pt x="0" y="0"/>
                </a:moveTo>
                <a:lnTo>
                  <a:pt x="3023505" y="0"/>
                </a:lnTo>
                <a:lnTo>
                  <a:pt x="3023505" y="967522"/>
                </a:lnTo>
                <a:lnTo>
                  <a:pt x="0" y="9675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5" name="Freeform 15"/>
          <p:cNvSpPr/>
          <p:nvPr/>
        </p:nvSpPr>
        <p:spPr>
          <a:xfrm>
            <a:off x="5893985" y="3934736"/>
            <a:ext cx="1750246" cy="1750246"/>
          </a:xfrm>
          <a:custGeom>
            <a:avLst/>
            <a:gdLst/>
            <a:ahLst/>
            <a:cxnLst/>
            <a:rect l="l" t="t" r="r" b="b"/>
            <a:pathLst>
              <a:path w="1750246" h="1750246">
                <a:moveTo>
                  <a:pt x="0" y="0"/>
                </a:moveTo>
                <a:lnTo>
                  <a:pt x="1750246" y="0"/>
                </a:lnTo>
                <a:lnTo>
                  <a:pt x="1750246" y="1750246"/>
                </a:lnTo>
                <a:lnTo>
                  <a:pt x="0" y="17502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6" name="Freeform 16"/>
          <p:cNvSpPr/>
          <p:nvPr/>
        </p:nvSpPr>
        <p:spPr>
          <a:xfrm>
            <a:off x="11972900" y="4618602"/>
            <a:ext cx="3923785" cy="838709"/>
          </a:xfrm>
          <a:custGeom>
            <a:avLst/>
            <a:gdLst/>
            <a:ahLst/>
            <a:cxnLst/>
            <a:rect l="l" t="t" r="r" b="b"/>
            <a:pathLst>
              <a:path w="3923785" h="838709">
                <a:moveTo>
                  <a:pt x="0" y="0"/>
                </a:moveTo>
                <a:lnTo>
                  <a:pt x="3923785" y="0"/>
                </a:lnTo>
                <a:lnTo>
                  <a:pt x="3923785" y="838709"/>
                </a:lnTo>
                <a:lnTo>
                  <a:pt x="0" y="8387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7" name="Freeform 17"/>
          <p:cNvSpPr/>
          <p:nvPr/>
        </p:nvSpPr>
        <p:spPr>
          <a:xfrm>
            <a:off x="1028700" y="6217545"/>
            <a:ext cx="3705932" cy="801691"/>
          </a:xfrm>
          <a:custGeom>
            <a:avLst/>
            <a:gdLst/>
            <a:ahLst/>
            <a:cxnLst/>
            <a:rect l="l" t="t" r="r" b="b"/>
            <a:pathLst>
              <a:path w="3705932" h="801691">
                <a:moveTo>
                  <a:pt x="0" y="0"/>
                </a:moveTo>
                <a:lnTo>
                  <a:pt x="3705932" y="0"/>
                </a:lnTo>
                <a:lnTo>
                  <a:pt x="3705932" y="801691"/>
                </a:lnTo>
                <a:lnTo>
                  <a:pt x="0" y="8016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8" name="Freeform 18"/>
          <p:cNvSpPr/>
          <p:nvPr/>
        </p:nvSpPr>
        <p:spPr>
          <a:xfrm>
            <a:off x="5820078" y="6093672"/>
            <a:ext cx="4395545" cy="1049436"/>
          </a:xfrm>
          <a:custGeom>
            <a:avLst/>
            <a:gdLst/>
            <a:ahLst/>
            <a:cxnLst/>
            <a:rect l="l" t="t" r="r" b="b"/>
            <a:pathLst>
              <a:path w="4395545" h="1049436">
                <a:moveTo>
                  <a:pt x="0" y="0"/>
                </a:moveTo>
                <a:lnTo>
                  <a:pt x="4395545" y="0"/>
                </a:lnTo>
                <a:lnTo>
                  <a:pt x="4395545" y="1049436"/>
                </a:lnTo>
                <a:lnTo>
                  <a:pt x="0" y="10494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9" name="Freeform 19"/>
          <p:cNvSpPr/>
          <p:nvPr/>
        </p:nvSpPr>
        <p:spPr>
          <a:xfrm>
            <a:off x="10957218" y="5684982"/>
            <a:ext cx="1819715" cy="1877353"/>
          </a:xfrm>
          <a:custGeom>
            <a:avLst/>
            <a:gdLst/>
            <a:ahLst/>
            <a:cxnLst/>
            <a:rect l="l" t="t" r="r" b="b"/>
            <a:pathLst>
              <a:path w="1819715" h="1877353">
                <a:moveTo>
                  <a:pt x="0" y="0"/>
                </a:moveTo>
                <a:lnTo>
                  <a:pt x="1819715" y="0"/>
                </a:lnTo>
                <a:lnTo>
                  <a:pt x="1819715" y="1877353"/>
                </a:lnTo>
                <a:lnTo>
                  <a:pt x="0" y="18773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20" name="Freeform 20"/>
          <p:cNvSpPr/>
          <p:nvPr/>
        </p:nvSpPr>
        <p:spPr>
          <a:xfrm>
            <a:off x="13369671" y="5781161"/>
            <a:ext cx="1546838" cy="1455848"/>
          </a:xfrm>
          <a:custGeom>
            <a:avLst/>
            <a:gdLst/>
            <a:ahLst/>
            <a:cxnLst/>
            <a:rect l="l" t="t" r="r" b="b"/>
            <a:pathLst>
              <a:path w="1546838" h="1455848">
                <a:moveTo>
                  <a:pt x="0" y="0"/>
                </a:moveTo>
                <a:lnTo>
                  <a:pt x="1546839" y="0"/>
                </a:lnTo>
                <a:lnTo>
                  <a:pt x="1546839" y="1455848"/>
                </a:lnTo>
                <a:lnTo>
                  <a:pt x="0" y="14558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21" name="TextBox 21"/>
          <p:cNvSpPr txBox="1"/>
          <p:nvPr/>
        </p:nvSpPr>
        <p:spPr>
          <a:xfrm>
            <a:off x="17902776" y="9607936"/>
            <a:ext cx="38522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4" name="Freeform 4"/>
          <p:cNvSpPr/>
          <p:nvPr/>
        </p:nvSpPr>
        <p:spPr>
          <a:xfrm>
            <a:off x="250391" y="6192556"/>
            <a:ext cx="11301259" cy="3828301"/>
          </a:xfrm>
          <a:custGeom>
            <a:avLst/>
            <a:gdLst/>
            <a:ahLst/>
            <a:cxnLst/>
            <a:rect l="l" t="t" r="r" b="b"/>
            <a:pathLst>
              <a:path w="11301259" h="3828301">
                <a:moveTo>
                  <a:pt x="0" y="0"/>
                </a:moveTo>
                <a:lnTo>
                  <a:pt x="11301259" y="0"/>
                </a:lnTo>
                <a:lnTo>
                  <a:pt x="11301259" y="3828302"/>
                </a:lnTo>
                <a:lnTo>
                  <a:pt x="0" y="3828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Freeform 5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6" name="Group 6"/>
          <p:cNvGrpSpPr/>
          <p:nvPr/>
        </p:nvGrpSpPr>
        <p:grpSpPr>
          <a:xfrm>
            <a:off x="1077728" y="495494"/>
            <a:ext cx="17210272" cy="1306060"/>
            <a:chOff x="0" y="0"/>
            <a:chExt cx="22947029" cy="17414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47030" cy="1741413"/>
            </a:xfrm>
            <a:custGeom>
              <a:avLst/>
              <a:gdLst/>
              <a:ahLst/>
              <a:cxnLst/>
              <a:rect l="l" t="t" r="r" b="b"/>
              <a:pathLst>
                <a:path w="22947030" h="1741413">
                  <a:moveTo>
                    <a:pt x="0" y="0"/>
                  </a:moveTo>
                  <a:lnTo>
                    <a:pt x="22947030" y="0"/>
                  </a:lnTo>
                  <a:lnTo>
                    <a:pt x="22947030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947029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Архітектура мобільного застосунку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0015" y="2013291"/>
            <a:ext cx="7634738" cy="834086"/>
            <a:chOff x="0" y="0"/>
            <a:chExt cx="10179651" cy="11121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79652" cy="1112114"/>
            </a:xfrm>
            <a:custGeom>
              <a:avLst/>
              <a:gdLst/>
              <a:ahLst/>
              <a:cxnLst/>
              <a:rect l="l" t="t" r="r" b="b"/>
              <a:pathLst>
                <a:path w="10179652" h="1112114">
                  <a:moveTo>
                    <a:pt x="0" y="0"/>
                  </a:moveTo>
                  <a:lnTo>
                    <a:pt x="10179652" y="0"/>
                  </a:lnTo>
                  <a:lnTo>
                    <a:pt x="10179652" y="1112114"/>
                  </a:lnTo>
                  <a:lnTo>
                    <a:pt x="0" y="11121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0179651" cy="112163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800"/>
                </a:lnSpc>
              </a:pPr>
              <a:r>
                <a:rPr lang="en-US" sz="4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MVVM (Model-View-ViewModel)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37394" y="3576361"/>
            <a:ext cx="8563288" cy="1175653"/>
            <a:chOff x="0" y="0"/>
            <a:chExt cx="11417717" cy="15675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417717" cy="1567538"/>
            </a:xfrm>
            <a:custGeom>
              <a:avLst/>
              <a:gdLst/>
              <a:ahLst/>
              <a:cxnLst/>
              <a:rect l="l" t="t" r="r" b="b"/>
              <a:pathLst>
                <a:path w="11417717" h="1567538">
                  <a:moveTo>
                    <a:pt x="0" y="0"/>
                  </a:moveTo>
                  <a:lnTo>
                    <a:pt x="11417717" y="0"/>
                  </a:lnTo>
                  <a:lnTo>
                    <a:pt x="11417717" y="1567538"/>
                  </a:lnTo>
                  <a:lnTo>
                    <a:pt x="0" y="1567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1417717" cy="156753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96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885116" y="1769381"/>
            <a:ext cx="14475273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16" name="TextBox 16"/>
          <p:cNvSpPr txBox="1"/>
          <p:nvPr/>
        </p:nvSpPr>
        <p:spPr>
          <a:xfrm>
            <a:off x="17902776" y="9607936"/>
            <a:ext cx="38522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0391" y="2923577"/>
            <a:ext cx="8473985" cy="300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Розмежування логічних компонентів від інтерфейсу користувача;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Спрощення масштабування та підтримки;</a:t>
            </a:r>
          </a:p>
          <a:p>
            <a:pPr marL="647703" lvl="1" indent="-323852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Полегшення тестування.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095066" y="2065421"/>
            <a:ext cx="6198465" cy="729826"/>
            <a:chOff x="0" y="0"/>
            <a:chExt cx="8264620" cy="9731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64621" cy="973101"/>
            </a:xfrm>
            <a:custGeom>
              <a:avLst/>
              <a:gdLst/>
              <a:ahLst/>
              <a:cxnLst/>
              <a:rect l="l" t="t" r="r" b="b"/>
              <a:pathLst>
                <a:path w="8264621" h="973101">
                  <a:moveTo>
                    <a:pt x="0" y="0"/>
                  </a:moveTo>
                  <a:lnTo>
                    <a:pt x="8264621" y="0"/>
                  </a:lnTo>
                  <a:lnTo>
                    <a:pt x="8264621" y="973101"/>
                  </a:lnTo>
                  <a:lnTo>
                    <a:pt x="0" y="973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8264620" cy="97310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200"/>
                </a:lnSpc>
              </a:pPr>
              <a:r>
                <a:rPr lang="en-US" sz="3500" b="1">
                  <a:solidFill>
                    <a:srgbClr val="54545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View: </a:t>
              </a:r>
              <a:r>
                <a:rPr lang="en-US" sz="35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screens, widgets.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95066" y="2847377"/>
            <a:ext cx="8192934" cy="814070"/>
            <a:chOff x="0" y="0"/>
            <a:chExt cx="10923913" cy="10854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923913" cy="1085426"/>
            </a:xfrm>
            <a:custGeom>
              <a:avLst/>
              <a:gdLst/>
              <a:ahLst/>
              <a:cxnLst/>
              <a:rect l="l" t="t" r="r" b="b"/>
              <a:pathLst>
                <a:path w="10923913" h="1085426">
                  <a:moveTo>
                    <a:pt x="0" y="0"/>
                  </a:moveTo>
                  <a:lnTo>
                    <a:pt x="10923913" y="0"/>
                  </a:lnTo>
                  <a:lnTo>
                    <a:pt x="10923913" y="1085426"/>
                  </a:lnTo>
                  <a:lnTo>
                    <a:pt x="0" y="10854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10923913" cy="108542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200"/>
                </a:lnSpc>
              </a:pPr>
              <a:r>
                <a:rPr lang="en-US" sz="3500" b="1">
                  <a:solidFill>
                    <a:srgbClr val="54545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ViewModel: </a:t>
              </a:r>
              <a:r>
                <a:rPr lang="en-US" sz="35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providers, services, utils.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095066" y="3752041"/>
            <a:ext cx="3340777" cy="729826"/>
            <a:chOff x="0" y="0"/>
            <a:chExt cx="4454370" cy="9731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54370" cy="973101"/>
            </a:xfrm>
            <a:custGeom>
              <a:avLst/>
              <a:gdLst/>
              <a:ahLst/>
              <a:cxnLst/>
              <a:rect l="l" t="t" r="r" b="b"/>
              <a:pathLst>
                <a:path w="4454370" h="973101">
                  <a:moveTo>
                    <a:pt x="0" y="0"/>
                  </a:moveTo>
                  <a:lnTo>
                    <a:pt x="4454370" y="0"/>
                  </a:lnTo>
                  <a:lnTo>
                    <a:pt x="4454370" y="973101"/>
                  </a:lnTo>
                  <a:lnTo>
                    <a:pt x="0" y="973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4454370" cy="97310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200"/>
                </a:lnSpc>
              </a:pPr>
              <a:r>
                <a:rPr lang="en-US" sz="3500" b="1">
                  <a:solidFill>
                    <a:srgbClr val="54545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Model: </a:t>
              </a:r>
              <a:r>
                <a:rPr lang="en-US" sz="35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95066" y="4748567"/>
            <a:ext cx="6554312" cy="729826"/>
            <a:chOff x="0" y="0"/>
            <a:chExt cx="8739083" cy="9731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39084" cy="973101"/>
            </a:xfrm>
            <a:custGeom>
              <a:avLst/>
              <a:gdLst/>
              <a:ahLst/>
              <a:cxnLst/>
              <a:rect l="l" t="t" r="r" b="b"/>
              <a:pathLst>
                <a:path w="8739084" h="973101">
                  <a:moveTo>
                    <a:pt x="0" y="0"/>
                  </a:moveTo>
                  <a:lnTo>
                    <a:pt x="8739084" y="0"/>
                  </a:lnTo>
                  <a:lnTo>
                    <a:pt x="8739084" y="973101"/>
                  </a:lnTo>
                  <a:lnTo>
                    <a:pt x="0" y="973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8739083" cy="97310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200"/>
                </a:lnSpc>
              </a:pPr>
              <a:r>
                <a:rPr lang="en-US" sz="3500" b="1">
                  <a:solidFill>
                    <a:srgbClr val="54545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Допоміжні директорії: </a:t>
              </a:r>
              <a:r>
                <a:rPr lang="en-US" sz="35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l10n.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2465266" y="5526018"/>
            <a:ext cx="2895123" cy="4273753"/>
          </a:xfrm>
          <a:custGeom>
            <a:avLst/>
            <a:gdLst/>
            <a:ahLst/>
            <a:cxnLst/>
            <a:rect l="l" t="t" r="r" b="b"/>
            <a:pathLst>
              <a:path w="2895123" h="4273753">
                <a:moveTo>
                  <a:pt x="0" y="0"/>
                </a:moveTo>
                <a:lnTo>
                  <a:pt x="2895123" y="0"/>
                </a:lnTo>
                <a:lnTo>
                  <a:pt x="2895123" y="4273753"/>
                </a:lnTo>
                <a:lnTo>
                  <a:pt x="0" y="4273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91400"/>
            <a:ext cx="18288000" cy="195600"/>
            <a:chOff x="0" y="0"/>
            <a:chExt cx="24384000" cy="26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60858"/>
            </a:xfrm>
            <a:custGeom>
              <a:avLst/>
              <a:gdLst/>
              <a:ahLst/>
              <a:cxnLst/>
              <a:rect l="l" t="t" r="r" b="b"/>
              <a:pathLst>
                <a:path w="24384000" h="260858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85116" y="482371"/>
            <a:ext cx="8649123" cy="1306060"/>
            <a:chOff x="0" y="0"/>
            <a:chExt cx="11532164" cy="17414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32164" cy="1741413"/>
            </a:xfrm>
            <a:custGeom>
              <a:avLst/>
              <a:gdLst/>
              <a:ahLst/>
              <a:cxnLst/>
              <a:rect l="l" t="t" r="r" b="b"/>
              <a:pathLst>
                <a:path w="11532164" h="1741413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559"/>
                </a:lnSpc>
              </a:pPr>
              <a:r>
                <a:rPr lang="en-US" sz="6300" b="1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Дизайн системи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37850" y="8719000"/>
            <a:ext cx="1724500" cy="1163500"/>
          </a:xfrm>
          <a:custGeom>
            <a:avLst/>
            <a:gdLst/>
            <a:ahLst/>
            <a:cxnLst/>
            <a:rect l="l" t="t" r="r" b="b"/>
            <a:pathLst>
              <a:path w="1724500" h="1163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AutoShape 8"/>
          <p:cNvSpPr/>
          <p:nvPr/>
        </p:nvSpPr>
        <p:spPr>
          <a:xfrm>
            <a:off x="885116" y="1769381"/>
            <a:ext cx="6746712" cy="0"/>
          </a:xfrm>
          <a:prstGeom prst="line">
            <a:avLst/>
          </a:prstGeom>
          <a:ln w="38100" cap="flat">
            <a:solidFill>
              <a:srgbClr val="F4C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11881348" y="620651"/>
            <a:ext cx="4987919" cy="8769967"/>
          </a:xfrm>
          <a:custGeom>
            <a:avLst/>
            <a:gdLst/>
            <a:ahLst/>
            <a:cxnLst/>
            <a:rect l="l" t="t" r="r" b="b"/>
            <a:pathLst>
              <a:path w="4987919" h="8769967">
                <a:moveTo>
                  <a:pt x="0" y="0"/>
                </a:moveTo>
                <a:lnTo>
                  <a:pt x="4987919" y="0"/>
                </a:lnTo>
                <a:lnTo>
                  <a:pt x="4987919" y="8769966"/>
                </a:lnTo>
                <a:lnTo>
                  <a:pt x="0" y="8769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TextBox 10"/>
          <p:cNvSpPr txBox="1"/>
          <p:nvPr/>
        </p:nvSpPr>
        <p:spPr>
          <a:xfrm>
            <a:off x="17794033" y="9607936"/>
            <a:ext cx="49396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5116" y="2123323"/>
            <a:ext cx="578381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Підхід до розробки дизайну: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7850" y="2752548"/>
            <a:ext cx="8996389" cy="239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212" lvl="1" indent="-323606" algn="l">
              <a:lnSpc>
                <a:spcPts val="4856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Забезпечення інтуїтивності, простоти та адаптивності;</a:t>
            </a:r>
          </a:p>
          <a:p>
            <a:pPr marL="647212" lvl="1" indent="-323606" algn="l">
              <a:lnSpc>
                <a:spcPts val="4856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Розподіл на логічні за функціоналом блоки;</a:t>
            </a:r>
          </a:p>
          <a:p>
            <a:pPr algn="l">
              <a:lnSpc>
                <a:spcPts val="4856"/>
              </a:lnSpc>
            </a:pPr>
            <a:endParaRPr lang="en-US" sz="299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5116" y="4895850"/>
            <a:ext cx="379948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Візуальний стиль</a:t>
            </a:r>
            <a:r>
              <a:rPr lang="en-US" sz="33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1483" y="5448300"/>
            <a:ext cx="8996389" cy="360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212" lvl="1" indent="-323606" algn="l">
              <a:lnSpc>
                <a:spcPts val="4856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Темна тема з фокусними кольорами: фіолетовий та жовтий;</a:t>
            </a:r>
          </a:p>
          <a:p>
            <a:pPr marL="647212" lvl="1" indent="-323606" algn="l">
              <a:lnSpc>
                <a:spcPts val="4856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Використання зеленого та червоного для акценту на ключових елементах;</a:t>
            </a:r>
          </a:p>
          <a:p>
            <a:pPr marL="647212" lvl="1" indent="-323606" algn="l">
              <a:lnSpc>
                <a:spcPts val="4856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Градієнти для фонового зображення.</a:t>
            </a:r>
          </a:p>
          <a:p>
            <a:pPr algn="l">
              <a:lnSpc>
                <a:spcPts val="4856"/>
              </a:lnSpc>
            </a:pPr>
            <a:endParaRPr lang="en-US" sz="299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85116" y="4700834"/>
            <a:ext cx="6746712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484</Words>
  <Application>Microsoft Office PowerPoint</Application>
  <PresentationFormat>Довільний</PresentationFormat>
  <Paragraphs>139</Paragraphs>
  <Slides>17</Slides>
  <Notes>17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5" baseType="lpstr">
      <vt:lpstr>Open Sans</vt:lpstr>
      <vt:lpstr>K2D Bold</vt:lpstr>
      <vt:lpstr>Arial</vt:lpstr>
      <vt:lpstr>Open Sans Bold</vt:lpstr>
      <vt:lpstr>Open Sans Semi-Bold</vt:lpstr>
      <vt:lpstr>Calibri</vt:lpstr>
      <vt:lpstr>Open Sans Medium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система для агрегації та аналітики криптогаманців. Мобільний застосунок.</dc:title>
  <cp:lastModifiedBy>Andrii Syrotenko</cp:lastModifiedBy>
  <cp:revision>3</cp:revision>
  <dcterms:created xsi:type="dcterms:W3CDTF">2006-08-16T00:00:00Z</dcterms:created>
  <dcterms:modified xsi:type="dcterms:W3CDTF">2025-06-16T04:37:11Z</dcterms:modified>
  <dc:identifier>DAGqLYSk0kQ</dc:identifier>
</cp:coreProperties>
</file>